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69" r:id="rId13"/>
    <p:sldId id="270" r:id="rId14"/>
    <p:sldId id="279" r:id="rId15"/>
    <p:sldId id="280" r:id="rId16"/>
    <p:sldId id="281" r:id="rId1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09600" y="609600"/>
            <a:ext cx="7772400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UNIT-1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TOPIC-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INTERNATIONAL MARKETING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M.Com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(Final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year)</a:t>
            </a:r>
            <a:endParaRPr spc="150" dirty="0"/>
          </a:p>
        </p:txBody>
      </p:sp>
      <p:sp>
        <p:nvSpPr>
          <p:cNvPr id="4" name="Rectangle 3"/>
          <p:cNvSpPr/>
          <p:nvPr/>
        </p:nvSpPr>
        <p:spPr>
          <a:xfrm>
            <a:off x="3810000" y="5029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1200"/>
              </a:spcBef>
            </a:pPr>
            <a:r>
              <a:rPr lang="en-US" b="1" spc="45" dirty="0" smtClean="0">
                <a:latin typeface="Times New Roman" pitchFamily="18" charset="0"/>
                <a:cs typeface="Times New Roman" pitchFamily="18" charset="0"/>
              </a:rPr>
              <a:t>PRESENTED</a:t>
            </a:r>
            <a:r>
              <a:rPr lang="en-US" b="1" spc="-2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45" dirty="0" smtClean="0">
                <a:latin typeface="Times New Roman" pitchFamily="18" charset="0"/>
                <a:cs typeface="Times New Roman" pitchFamily="18" charset="0"/>
              </a:rPr>
              <a:t>BY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Poonam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algn="ctr">
              <a:buFont typeface="Wingdings" pitchFamily="2" charset="2"/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Kharkhoda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1358900"/>
            <a:ext cx="38087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0" smtClean="0"/>
              <a:t>Ag</a:t>
            </a:r>
            <a:r>
              <a:rPr sz="4000" spc="-15" smtClean="0"/>
              <a:t>e</a:t>
            </a:r>
            <a:r>
              <a:rPr sz="4000" spc="-114" smtClean="0"/>
              <a:t>n</a:t>
            </a:r>
            <a:r>
              <a:rPr lang="en-US" sz="4000" spc="-130" dirty="0" smtClean="0"/>
              <a:t>d</a:t>
            </a:r>
            <a:r>
              <a:rPr sz="4000" spc="-105" smtClean="0"/>
              <a:t>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43890" y="2245359"/>
            <a:ext cx="7002780" cy="23101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8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international marketing</a:t>
            </a:r>
            <a:r>
              <a:rPr sz="28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concept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67335" marR="5080" indent="-255270">
              <a:lnSpc>
                <a:spcPct val="100000"/>
              </a:lnSpc>
              <a:spcBef>
                <a:spcPts val="3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215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brief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marketing 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environment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90" dirty="0">
                <a:latin typeface="Times New Roman" pitchFamily="18" charset="0"/>
                <a:cs typeface="Times New Roman" pitchFamily="18" charset="0"/>
              </a:rPr>
              <a:t>Major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obstacles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international</a:t>
            </a:r>
            <a:r>
              <a:rPr sz="2800" spc="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165" dirty="0">
                <a:latin typeface="Times New Roman" pitchFamily="18" charset="0"/>
                <a:cs typeface="Times New Roman" pitchFamily="18" charset="0"/>
              </a:rPr>
              <a:t>Stages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international marketing</a:t>
            </a:r>
            <a:r>
              <a:rPr sz="2800" spc="1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involvement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990600"/>
            <a:ext cx="7313931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5"/>
              <a:t>International</a:t>
            </a:r>
            <a:r>
              <a:rPr sz="4000" spc="-70"/>
              <a:t> </a:t>
            </a:r>
            <a:r>
              <a:rPr lang="en-US" sz="4000" spc="25" dirty="0" smtClean="0"/>
              <a:t>M</a:t>
            </a:r>
            <a:r>
              <a:rPr sz="4000" spc="25" smtClean="0"/>
              <a:t>arketing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43890" y="2091690"/>
            <a:ext cx="7880350" cy="22057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742315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13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refers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carried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out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companies 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overseas </a:t>
            </a:r>
            <a:r>
              <a:rPr sz="2800" spc="25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across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borderlines.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67335" marR="5080" indent="-255270" algn="just">
              <a:lnSpc>
                <a:spcPct val="100000"/>
              </a:lnSpc>
              <a:spcBef>
                <a:spcPts val="3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8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performance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business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that 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direct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flow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company’s 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goods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services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consumers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users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nation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800" b="1" spc="-75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sz="2800" b="1" spc="-45" dirty="0">
                <a:latin typeface="Times New Roman" pitchFamily="18" charset="0"/>
                <a:cs typeface="Times New Roman" pitchFamily="18" charset="0"/>
              </a:rPr>
              <a:t>profit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4495800"/>
            <a:ext cx="2762250" cy="1657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8183880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25" dirty="0"/>
              <a:t>American </a:t>
            </a:r>
            <a:r>
              <a:rPr sz="3600" spc="15" dirty="0"/>
              <a:t>Marketing</a:t>
            </a:r>
            <a:r>
              <a:rPr sz="3600" spc="-65" dirty="0"/>
              <a:t> </a:t>
            </a:r>
            <a:r>
              <a:rPr sz="3600" spc="-100" dirty="0"/>
              <a:t>Association  </a:t>
            </a:r>
            <a:r>
              <a:rPr sz="3600" spc="190" dirty="0"/>
              <a:t>(AMA)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3890" y="2242429"/>
            <a:ext cx="7479665" cy="219138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2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85" dirty="0">
                <a:latin typeface="Trebuchet MS"/>
                <a:cs typeface="Trebuchet MS"/>
              </a:rPr>
              <a:t>The </a:t>
            </a:r>
            <a:r>
              <a:rPr sz="2800" spc="-175" dirty="0">
                <a:latin typeface="Trebuchet MS"/>
                <a:cs typeface="Trebuchet MS"/>
              </a:rPr>
              <a:t>multinational </a:t>
            </a:r>
            <a:r>
              <a:rPr sz="2800" spc="-80" dirty="0">
                <a:latin typeface="Trebuchet MS"/>
                <a:cs typeface="Trebuchet MS"/>
              </a:rPr>
              <a:t>process</a:t>
            </a:r>
            <a:r>
              <a:rPr sz="2800" spc="60" dirty="0">
                <a:latin typeface="Trebuchet MS"/>
                <a:cs typeface="Trebuchet MS"/>
              </a:rPr>
              <a:t> </a:t>
            </a:r>
            <a:r>
              <a:rPr sz="2800" spc="-145" dirty="0">
                <a:latin typeface="Trebuchet MS"/>
                <a:cs typeface="Trebuchet MS"/>
              </a:rPr>
              <a:t>of</a:t>
            </a:r>
            <a:endParaRPr sz="2800">
              <a:latin typeface="Trebuchet MS"/>
              <a:cs typeface="Trebuchet MS"/>
            </a:endParaRPr>
          </a:p>
          <a:p>
            <a:pPr marL="314325">
              <a:lnSpc>
                <a:spcPct val="100000"/>
              </a:lnSpc>
              <a:spcBef>
                <a:spcPts val="300"/>
              </a:spcBef>
              <a:tabLst>
                <a:tab pos="559435" algn="l"/>
              </a:tabLst>
            </a:pPr>
            <a:r>
              <a:rPr sz="3900" baseline="3205" dirty="0">
                <a:solidFill>
                  <a:srgbClr val="FDB709"/>
                </a:solidFill>
                <a:latin typeface="Georgia"/>
                <a:cs typeface="Georgia"/>
              </a:rPr>
              <a:t>▫	</a:t>
            </a:r>
            <a:r>
              <a:rPr sz="2600" spc="-165" dirty="0">
                <a:solidFill>
                  <a:srgbClr val="825D00"/>
                </a:solidFill>
                <a:latin typeface="Trebuchet MS"/>
                <a:cs typeface="Trebuchet MS"/>
              </a:rPr>
              <a:t>planning and </a:t>
            </a:r>
            <a:r>
              <a:rPr sz="2600" spc="-140" dirty="0">
                <a:solidFill>
                  <a:srgbClr val="825D00"/>
                </a:solidFill>
                <a:latin typeface="Trebuchet MS"/>
                <a:cs typeface="Trebuchet MS"/>
              </a:rPr>
              <a:t>executing </a:t>
            </a:r>
            <a:r>
              <a:rPr sz="2600" spc="-155" dirty="0">
                <a:solidFill>
                  <a:srgbClr val="825D00"/>
                </a:solidFill>
                <a:latin typeface="Trebuchet MS"/>
                <a:cs typeface="Trebuchet MS"/>
              </a:rPr>
              <a:t>the</a:t>
            </a:r>
            <a:r>
              <a:rPr sz="2600" spc="229" dirty="0">
                <a:solidFill>
                  <a:srgbClr val="825D00"/>
                </a:solidFill>
                <a:latin typeface="Trebuchet MS"/>
                <a:cs typeface="Trebuchet MS"/>
              </a:rPr>
              <a:t> </a:t>
            </a:r>
            <a:r>
              <a:rPr sz="2600" spc="-135" dirty="0">
                <a:solidFill>
                  <a:srgbClr val="825D00"/>
                </a:solidFill>
                <a:latin typeface="Trebuchet MS"/>
                <a:cs typeface="Trebuchet MS"/>
              </a:rPr>
              <a:t>conception,</a:t>
            </a:r>
            <a:endParaRPr sz="2600">
              <a:latin typeface="Trebuchet MS"/>
              <a:cs typeface="Trebuchet MS"/>
            </a:endParaRPr>
          </a:p>
          <a:p>
            <a:pPr marL="314325">
              <a:lnSpc>
                <a:spcPct val="100000"/>
              </a:lnSpc>
              <a:spcBef>
                <a:spcPts val="290"/>
              </a:spcBef>
              <a:tabLst>
                <a:tab pos="559435" algn="l"/>
              </a:tabLst>
            </a:pPr>
            <a:r>
              <a:rPr sz="3900" baseline="3205" dirty="0">
                <a:solidFill>
                  <a:srgbClr val="FDB709"/>
                </a:solidFill>
                <a:latin typeface="Georgia"/>
                <a:cs typeface="Georgia"/>
              </a:rPr>
              <a:t>▫	</a:t>
            </a:r>
            <a:r>
              <a:rPr sz="2600" spc="-165" dirty="0">
                <a:solidFill>
                  <a:srgbClr val="825D00"/>
                </a:solidFill>
                <a:latin typeface="Trebuchet MS"/>
                <a:cs typeface="Trebuchet MS"/>
              </a:rPr>
              <a:t>pricing, </a:t>
            </a:r>
            <a:r>
              <a:rPr sz="2600" spc="-70" dirty="0">
                <a:solidFill>
                  <a:srgbClr val="825D00"/>
                </a:solidFill>
                <a:latin typeface="Trebuchet MS"/>
                <a:cs typeface="Trebuchet MS"/>
              </a:rPr>
              <a:t>promotion </a:t>
            </a:r>
            <a:r>
              <a:rPr sz="2600" spc="-165" dirty="0">
                <a:solidFill>
                  <a:srgbClr val="825D00"/>
                </a:solidFill>
                <a:latin typeface="Trebuchet MS"/>
                <a:cs typeface="Trebuchet MS"/>
              </a:rPr>
              <a:t>and </a:t>
            </a:r>
            <a:r>
              <a:rPr sz="2600" spc="-114" dirty="0">
                <a:solidFill>
                  <a:srgbClr val="825D00"/>
                </a:solidFill>
                <a:latin typeface="Trebuchet MS"/>
                <a:cs typeface="Trebuchet MS"/>
              </a:rPr>
              <a:t>distribution </a:t>
            </a:r>
            <a:r>
              <a:rPr sz="2600" spc="-135" dirty="0">
                <a:solidFill>
                  <a:srgbClr val="825D00"/>
                </a:solidFill>
                <a:latin typeface="Trebuchet MS"/>
                <a:cs typeface="Trebuchet MS"/>
              </a:rPr>
              <a:t>of</a:t>
            </a:r>
            <a:r>
              <a:rPr sz="2600" spc="220" dirty="0">
                <a:solidFill>
                  <a:srgbClr val="825D00"/>
                </a:solidFill>
                <a:latin typeface="Trebuchet MS"/>
                <a:cs typeface="Trebuchet MS"/>
              </a:rPr>
              <a:t> </a:t>
            </a:r>
            <a:r>
              <a:rPr sz="2600" spc="-195" dirty="0">
                <a:solidFill>
                  <a:srgbClr val="825D00"/>
                </a:solidFill>
                <a:latin typeface="Trebuchet MS"/>
                <a:cs typeface="Trebuchet MS"/>
              </a:rPr>
              <a:t>ideas,</a:t>
            </a:r>
            <a:endParaRPr sz="2600">
              <a:latin typeface="Trebuchet MS"/>
              <a:cs typeface="Trebuchet MS"/>
            </a:endParaRPr>
          </a:p>
          <a:p>
            <a:pPr marL="559435" marR="5080" indent="-245110">
              <a:lnSpc>
                <a:spcPct val="100000"/>
              </a:lnSpc>
              <a:spcBef>
                <a:spcPts val="300"/>
              </a:spcBef>
              <a:tabLst>
                <a:tab pos="559435" algn="l"/>
              </a:tabLst>
            </a:pPr>
            <a:r>
              <a:rPr sz="3900" baseline="3205" dirty="0">
                <a:solidFill>
                  <a:srgbClr val="FDB709"/>
                </a:solidFill>
                <a:latin typeface="Georgia"/>
                <a:cs typeface="Georgia"/>
              </a:rPr>
              <a:t>▫	</a:t>
            </a:r>
            <a:r>
              <a:rPr sz="2600" spc="-110" dirty="0">
                <a:solidFill>
                  <a:srgbClr val="825D00"/>
                </a:solidFill>
                <a:latin typeface="Trebuchet MS"/>
                <a:cs typeface="Trebuchet MS"/>
              </a:rPr>
              <a:t>goods, </a:t>
            </a:r>
            <a:r>
              <a:rPr sz="2600" spc="-165" dirty="0">
                <a:solidFill>
                  <a:srgbClr val="825D00"/>
                </a:solidFill>
                <a:latin typeface="Trebuchet MS"/>
                <a:cs typeface="Trebuchet MS"/>
              </a:rPr>
              <a:t>and </a:t>
            </a:r>
            <a:r>
              <a:rPr sz="2600" spc="-110" dirty="0">
                <a:solidFill>
                  <a:srgbClr val="825D00"/>
                </a:solidFill>
                <a:latin typeface="Trebuchet MS"/>
                <a:cs typeface="Trebuchet MS"/>
              </a:rPr>
              <a:t>services </a:t>
            </a:r>
            <a:r>
              <a:rPr sz="2600" spc="-65" dirty="0">
                <a:solidFill>
                  <a:srgbClr val="825D00"/>
                </a:solidFill>
                <a:latin typeface="Trebuchet MS"/>
                <a:cs typeface="Trebuchet MS"/>
              </a:rPr>
              <a:t>to </a:t>
            </a:r>
            <a:r>
              <a:rPr sz="2600" spc="-150" dirty="0">
                <a:solidFill>
                  <a:srgbClr val="825D00"/>
                </a:solidFill>
                <a:latin typeface="Trebuchet MS"/>
                <a:cs typeface="Trebuchet MS"/>
              </a:rPr>
              <a:t>create </a:t>
            </a:r>
            <a:r>
              <a:rPr sz="2600" spc="-135" dirty="0">
                <a:solidFill>
                  <a:srgbClr val="825D00"/>
                </a:solidFill>
                <a:latin typeface="Trebuchet MS"/>
                <a:cs typeface="Trebuchet MS"/>
              </a:rPr>
              <a:t>exchanges </a:t>
            </a:r>
            <a:r>
              <a:rPr sz="2600" spc="-175" dirty="0">
                <a:solidFill>
                  <a:srgbClr val="825D00"/>
                </a:solidFill>
                <a:latin typeface="Trebuchet MS"/>
                <a:cs typeface="Trebuchet MS"/>
              </a:rPr>
              <a:t>that </a:t>
            </a:r>
            <a:r>
              <a:rPr sz="2600" spc="-165" dirty="0">
                <a:solidFill>
                  <a:srgbClr val="825D00"/>
                </a:solidFill>
                <a:latin typeface="Trebuchet MS"/>
                <a:cs typeface="Trebuchet MS"/>
              </a:rPr>
              <a:t>satisfy  </a:t>
            </a:r>
            <a:r>
              <a:rPr sz="2600" spc="-155" dirty="0">
                <a:solidFill>
                  <a:srgbClr val="825D00"/>
                </a:solidFill>
                <a:latin typeface="Trebuchet MS"/>
                <a:cs typeface="Trebuchet MS"/>
              </a:rPr>
              <a:t>individual </a:t>
            </a:r>
            <a:r>
              <a:rPr sz="2600" spc="-165" dirty="0">
                <a:solidFill>
                  <a:srgbClr val="825D00"/>
                </a:solidFill>
                <a:latin typeface="Trebuchet MS"/>
                <a:cs typeface="Trebuchet MS"/>
              </a:rPr>
              <a:t>and </a:t>
            </a:r>
            <a:r>
              <a:rPr sz="2600" spc="-140" dirty="0">
                <a:solidFill>
                  <a:srgbClr val="825D00"/>
                </a:solidFill>
                <a:latin typeface="Trebuchet MS"/>
                <a:cs typeface="Trebuchet MS"/>
              </a:rPr>
              <a:t>organizational</a:t>
            </a:r>
            <a:r>
              <a:rPr sz="2600" spc="130" dirty="0">
                <a:solidFill>
                  <a:srgbClr val="825D00"/>
                </a:solidFill>
                <a:latin typeface="Trebuchet MS"/>
                <a:cs typeface="Trebuchet MS"/>
              </a:rPr>
              <a:t> </a:t>
            </a:r>
            <a:r>
              <a:rPr sz="2600" spc="-150" dirty="0">
                <a:solidFill>
                  <a:srgbClr val="825D00"/>
                </a:solidFill>
                <a:latin typeface="Trebuchet MS"/>
                <a:cs typeface="Trebuchet MS"/>
              </a:rPr>
              <a:t>objectives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6400" y="4419600"/>
            <a:ext cx="2762250" cy="1657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1219200"/>
            <a:ext cx="8153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0" smtClean="0"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lang="en-US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150" smtClean="0">
                <a:latin typeface="Times New Roman" pitchFamily="18" charset="0"/>
                <a:cs typeface="Times New Roman" pitchFamily="18" charset="0"/>
              </a:rPr>
              <a:t>MARKETING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890" y="2396490"/>
            <a:ext cx="7871459" cy="312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10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simple 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words </a:t>
            </a:r>
            <a:r>
              <a:rPr sz="2800" b="1" spc="15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2800" b="1" spc="10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2800" spc="-175" dirty="0">
                <a:latin typeface="Times New Roman" pitchFamily="18" charset="0"/>
                <a:cs typeface="Times New Roman" pitchFamily="18" charset="0"/>
              </a:rPr>
              <a:t>application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principles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across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national 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boundaries.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buClr>
                <a:srgbClr val="C22C2D"/>
              </a:buClr>
              <a:buFont typeface="Georgia"/>
              <a:buChar char="•"/>
            </a:pPr>
            <a:endParaRPr sz="3400">
              <a:latin typeface="Times New Roman" pitchFamily="18" charset="0"/>
              <a:cs typeface="Times New Roman" pitchFamily="18" charset="0"/>
            </a:endParaRPr>
          </a:p>
          <a:p>
            <a:pPr marL="267335" marR="78740" indent="-255270" algn="just">
              <a:lnSpc>
                <a:spcPct val="100000"/>
              </a:lnSpc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95" dirty="0">
                <a:latin typeface="Times New Roman" pitchFamily="18" charset="0"/>
                <a:cs typeface="Times New Roman" pitchFamily="18" charset="0"/>
              </a:rPr>
              <a:t>However,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crossover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between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is 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commonly 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expressed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international marketing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2800" spc="-175" dirty="0">
                <a:latin typeface="Times New Roman" pitchFamily="18" charset="0"/>
                <a:cs typeface="Times New Roman" pitchFamily="18" charset="0"/>
              </a:rPr>
              <a:t>global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marketing,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similar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term.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914400"/>
            <a:ext cx="6247131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5" dirty="0"/>
              <a:t>Global</a:t>
            </a:r>
            <a:r>
              <a:rPr sz="4000" spc="-50" dirty="0"/>
              <a:t> </a:t>
            </a:r>
            <a:r>
              <a:rPr sz="4000" spc="20" dirty="0"/>
              <a:t>marketing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43890" y="2167890"/>
            <a:ext cx="729869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130" dirty="0">
                <a:latin typeface="Trebuchet MS"/>
                <a:cs typeface="Trebuchet MS"/>
              </a:rPr>
              <a:t>It </a:t>
            </a:r>
            <a:r>
              <a:rPr sz="2800" spc="-125" dirty="0">
                <a:latin typeface="Trebuchet MS"/>
                <a:cs typeface="Trebuchet MS"/>
              </a:rPr>
              <a:t>refers </a:t>
            </a:r>
            <a:r>
              <a:rPr sz="2800" spc="-75" dirty="0">
                <a:latin typeface="Trebuchet MS"/>
                <a:cs typeface="Trebuchet MS"/>
              </a:rPr>
              <a:t>to </a:t>
            </a:r>
            <a:r>
              <a:rPr sz="2800" spc="-155" dirty="0">
                <a:latin typeface="Trebuchet MS"/>
                <a:cs typeface="Trebuchet MS"/>
              </a:rPr>
              <a:t>marketing </a:t>
            </a:r>
            <a:r>
              <a:rPr sz="2800" spc="-180" dirty="0">
                <a:latin typeface="Trebuchet MS"/>
                <a:cs typeface="Trebuchet MS"/>
              </a:rPr>
              <a:t>activities </a:t>
            </a:r>
            <a:r>
              <a:rPr sz="2800" spc="-170" dirty="0">
                <a:latin typeface="Trebuchet MS"/>
                <a:cs typeface="Trebuchet MS"/>
              </a:rPr>
              <a:t>integrated </a:t>
            </a:r>
            <a:r>
              <a:rPr sz="2800" spc="-85" dirty="0">
                <a:latin typeface="Trebuchet MS"/>
                <a:cs typeface="Trebuchet MS"/>
              </a:rPr>
              <a:t>across  </a:t>
            </a:r>
            <a:r>
              <a:rPr sz="2800" spc="-180" dirty="0">
                <a:latin typeface="Trebuchet MS"/>
                <a:cs typeface="Trebuchet MS"/>
              </a:rPr>
              <a:t>multiple </a:t>
            </a:r>
            <a:r>
              <a:rPr sz="2800" spc="-100" dirty="0">
                <a:latin typeface="Trebuchet MS"/>
                <a:cs typeface="Trebuchet MS"/>
              </a:rPr>
              <a:t>country</a:t>
            </a:r>
            <a:r>
              <a:rPr sz="2800" spc="50" dirty="0">
                <a:latin typeface="Trebuchet MS"/>
                <a:cs typeface="Trebuchet MS"/>
              </a:rPr>
              <a:t> </a:t>
            </a:r>
            <a:r>
              <a:rPr sz="2800" spc="-170" dirty="0">
                <a:latin typeface="Trebuchet MS"/>
                <a:cs typeface="Trebuchet MS"/>
              </a:rPr>
              <a:t>markets.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0" y="3884929"/>
            <a:ext cx="2410460" cy="1896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810259"/>
            <a:ext cx="7618731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International </a:t>
            </a:r>
            <a:r>
              <a:rPr sz="3600" spc="15" dirty="0"/>
              <a:t>Marketing</a:t>
            </a:r>
            <a:r>
              <a:rPr sz="3600" spc="-60" dirty="0"/>
              <a:t> </a:t>
            </a:r>
            <a:r>
              <a:rPr sz="3600" spc="-105" dirty="0"/>
              <a:t>Vs.  </a:t>
            </a:r>
            <a:r>
              <a:rPr sz="3600" dirty="0"/>
              <a:t>Domestic</a:t>
            </a:r>
            <a:r>
              <a:rPr sz="3600" spc="-25" dirty="0"/>
              <a:t> </a:t>
            </a:r>
            <a:r>
              <a:rPr sz="3600" spc="15" dirty="0"/>
              <a:t>Marketing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3890" y="2283459"/>
            <a:ext cx="7585710" cy="177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8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main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difference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between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them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activities take </a:t>
            </a:r>
            <a:r>
              <a:rPr sz="2800" spc="-204" dirty="0">
                <a:latin typeface="Times New Roman" pitchFamily="18" charset="0"/>
                <a:cs typeface="Times New Roman" pitchFamily="18" charset="0"/>
              </a:rPr>
              <a:t>place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one 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country.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67335" marR="905510" indent="-255270" algn="just">
              <a:lnSpc>
                <a:spcPct val="100000"/>
              </a:lnSpc>
              <a:spcBef>
                <a:spcPts val="29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75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complicated, </a:t>
            </a:r>
            <a:r>
              <a:rPr sz="2800" spc="-229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least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levels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uncontrollable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uncertainty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instead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one.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05200" y="4648200"/>
            <a:ext cx="1229360" cy="1229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914400"/>
            <a:ext cx="7999731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International </a:t>
            </a:r>
            <a:r>
              <a:rPr sz="3600" spc="15" dirty="0"/>
              <a:t>Marketing</a:t>
            </a:r>
            <a:r>
              <a:rPr sz="3600" spc="-60" dirty="0"/>
              <a:t> </a:t>
            </a:r>
            <a:r>
              <a:rPr sz="3600" spc="-105" dirty="0"/>
              <a:t>Vs.  </a:t>
            </a:r>
            <a:r>
              <a:rPr sz="3600" dirty="0"/>
              <a:t>Domestic</a:t>
            </a:r>
            <a:r>
              <a:rPr sz="3600" spc="-25" dirty="0"/>
              <a:t> </a:t>
            </a:r>
            <a:r>
              <a:rPr sz="3600" spc="15" dirty="0"/>
              <a:t>Marketing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3890" y="2396490"/>
            <a:ext cx="7833359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114" dirty="0">
                <a:latin typeface="Times New Roman" pitchFamily="18" charset="0"/>
                <a:cs typeface="Times New Roman" pitchFamily="18" charset="0"/>
              </a:rPr>
              <a:t>Competition, </a:t>
            </a:r>
            <a:r>
              <a:rPr sz="2800" spc="-225" dirty="0">
                <a:latin typeface="Times New Roman" pitchFamily="18" charset="0"/>
                <a:cs typeface="Times New Roman" pitchFamily="18" charset="0"/>
              </a:rPr>
              <a:t>legal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restraints, 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controls, 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weather,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fickle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consumers,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90" dirty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number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other 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uncontrollable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elements </a:t>
            </a:r>
            <a:r>
              <a:rPr sz="2800" spc="-250" dirty="0">
                <a:latin typeface="Times New Roman" pitchFamily="18" charset="0"/>
                <a:cs typeface="Times New Roman" pitchFamily="18" charset="0"/>
              </a:rPr>
              <a:t>can,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frequently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do,  </a:t>
            </a:r>
            <a:r>
              <a:rPr sz="2800" spc="-250" dirty="0">
                <a:latin typeface="Times New Roman" pitchFamily="18" charset="0"/>
                <a:cs typeface="Times New Roman" pitchFamily="18" charset="0"/>
              </a:rPr>
              <a:t>affect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profitable 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outcome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good,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sound 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10" dirty="0">
                <a:latin typeface="Times New Roman" pitchFamily="18" charset="0"/>
                <a:cs typeface="Times New Roman" pitchFamily="18" charset="0"/>
              </a:rPr>
              <a:t>plans.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05200" y="4648200"/>
            <a:ext cx="1229360" cy="1229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914400"/>
            <a:ext cx="7542531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International </a:t>
            </a:r>
            <a:r>
              <a:rPr sz="3600" spc="15" dirty="0"/>
              <a:t>Marketing</a:t>
            </a:r>
            <a:r>
              <a:rPr sz="3600" spc="-60" dirty="0"/>
              <a:t> </a:t>
            </a:r>
            <a:r>
              <a:rPr sz="3600" spc="-105" dirty="0"/>
              <a:t>Vs.  </a:t>
            </a:r>
            <a:r>
              <a:rPr sz="3600" dirty="0"/>
              <a:t>Domestic</a:t>
            </a:r>
            <a:r>
              <a:rPr sz="3600" spc="-25" dirty="0"/>
              <a:t> </a:t>
            </a:r>
            <a:r>
              <a:rPr sz="3600" spc="15" dirty="0"/>
              <a:t>Marketing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3890" y="2283459"/>
            <a:ext cx="771398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85" dirty="0">
                <a:latin typeface="Times New Roman" pitchFamily="18" charset="0"/>
                <a:cs typeface="Times New Roman" pitchFamily="18" charset="0"/>
              </a:rPr>
              <a:t>Marketer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influence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these 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uncontrollable </a:t>
            </a:r>
            <a:r>
              <a:rPr sz="2800" spc="-190" dirty="0">
                <a:latin typeface="Times New Roman" pitchFamily="18" charset="0"/>
                <a:cs typeface="Times New Roman" pitchFamily="18" charset="0"/>
              </a:rPr>
              <a:t>elements,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instead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sz="2800" spc="-200" dirty="0">
                <a:latin typeface="Times New Roman" pitchFamily="18" charset="0"/>
                <a:cs typeface="Times New Roman" pitchFamily="18" charset="0"/>
              </a:rPr>
              <a:t>adjust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sz="2800" spc="-210" dirty="0">
                <a:latin typeface="Times New Roman" pitchFamily="18" charset="0"/>
                <a:cs typeface="Times New Roman" pitchFamily="18" charset="0"/>
              </a:rPr>
              <a:t>adapt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them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manner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consistent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successful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outcome.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38800" y="3657600"/>
            <a:ext cx="2171700" cy="2105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703579"/>
            <a:ext cx="804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International </a:t>
            </a:r>
            <a:r>
              <a:rPr sz="3600" spc="15" dirty="0"/>
              <a:t>Marketing</a:t>
            </a:r>
            <a:r>
              <a:rPr sz="3600" spc="-20" dirty="0"/>
              <a:t> </a:t>
            </a:r>
            <a:r>
              <a:rPr sz="3600" spc="-5" dirty="0"/>
              <a:t>Environment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909727" y="1290727"/>
            <a:ext cx="7095944" cy="5343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58870" y="3082290"/>
            <a:ext cx="15963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983300"/>
                </a:solidFill>
                <a:latin typeface="Times New Roman"/>
                <a:cs typeface="Times New Roman"/>
              </a:rPr>
              <a:t>(c</a:t>
            </a:r>
            <a:r>
              <a:rPr sz="2000" b="1" spc="10" dirty="0">
                <a:solidFill>
                  <a:srgbClr val="983300"/>
                </a:solidFill>
                <a:latin typeface="Times New Roman"/>
                <a:cs typeface="Times New Roman"/>
              </a:rPr>
              <a:t>o</a:t>
            </a:r>
            <a:r>
              <a:rPr sz="2000" b="1" spc="5" dirty="0">
                <a:solidFill>
                  <a:srgbClr val="983300"/>
                </a:solidFill>
                <a:latin typeface="Times New Roman"/>
                <a:cs typeface="Times New Roman"/>
              </a:rPr>
              <a:t>n</a:t>
            </a:r>
            <a:r>
              <a:rPr sz="2000" b="1" dirty="0">
                <a:solidFill>
                  <a:srgbClr val="983300"/>
                </a:solidFill>
                <a:latin typeface="Times New Roman"/>
                <a:cs typeface="Times New Roman"/>
              </a:rPr>
              <a:t>t</a:t>
            </a:r>
            <a:r>
              <a:rPr sz="2000" b="1" spc="-10" dirty="0">
                <a:solidFill>
                  <a:srgbClr val="983300"/>
                </a:solidFill>
                <a:latin typeface="Times New Roman"/>
                <a:cs typeface="Times New Roman"/>
              </a:rPr>
              <a:t>r</a:t>
            </a:r>
            <a:r>
              <a:rPr sz="2000" b="1" spc="10" dirty="0">
                <a:solidFill>
                  <a:srgbClr val="983300"/>
                </a:solidFill>
                <a:latin typeface="Times New Roman"/>
                <a:cs typeface="Times New Roman"/>
              </a:rPr>
              <a:t>o</a:t>
            </a:r>
            <a:r>
              <a:rPr sz="2000" b="1" spc="-10" dirty="0">
                <a:solidFill>
                  <a:srgbClr val="983300"/>
                </a:solidFill>
                <a:latin typeface="Times New Roman"/>
                <a:cs typeface="Times New Roman"/>
              </a:rPr>
              <a:t>l</a:t>
            </a:r>
            <a:r>
              <a:rPr sz="2000" b="1" dirty="0">
                <a:solidFill>
                  <a:srgbClr val="983300"/>
                </a:solidFill>
                <a:latin typeface="Times New Roman"/>
                <a:cs typeface="Times New Roman"/>
              </a:rPr>
              <a:t>l</a:t>
            </a:r>
            <a:r>
              <a:rPr sz="2000" b="1" spc="10" dirty="0">
                <a:solidFill>
                  <a:srgbClr val="983300"/>
                </a:solidFill>
                <a:latin typeface="Times New Roman"/>
                <a:cs typeface="Times New Roman"/>
              </a:rPr>
              <a:t>a</a:t>
            </a:r>
            <a:r>
              <a:rPr sz="2000" b="1" spc="-5" dirty="0">
                <a:solidFill>
                  <a:srgbClr val="983300"/>
                </a:solidFill>
                <a:latin typeface="Times New Roman"/>
                <a:cs typeface="Times New Roman"/>
              </a:rPr>
              <a:t>b</a:t>
            </a:r>
            <a:r>
              <a:rPr sz="2000" b="1" spc="-10" dirty="0">
                <a:solidFill>
                  <a:srgbClr val="983300"/>
                </a:solidFill>
                <a:latin typeface="Times New Roman"/>
                <a:cs typeface="Times New Roman"/>
              </a:rPr>
              <a:t>l</a:t>
            </a:r>
            <a:r>
              <a:rPr sz="2000" b="1" dirty="0">
                <a:solidFill>
                  <a:srgbClr val="983300"/>
                </a:solidFill>
                <a:latin typeface="Times New Roman"/>
                <a:cs typeface="Times New Roman"/>
              </a:rPr>
              <a:t>es)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27070" y="2166620"/>
            <a:ext cx="2232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025" marR="5080" indent="-31496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Domestic environment  </a:t>
            </a:r>
            <a:r>
              <a:rPr sz="1800" b="1" dirty="0">
                <a:solidFill>
                  <a:srgbClr val="983300"/>
                </a:solidFill>
                <a:latin typeface="Times New Roman"/>
                <a:cs typeface="Times New Roman"/>
              </a:rPr>
              <a:t>(uncontrollable)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4470" y="4296409"/>
            <a:ext cx="7499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 marR="5080" indent="-9906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spc="-5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ono</a:t>
            </a:r>
            <a:r>
              <a:rPr sz="1400" dirty="0">
                <a:latin typeface="Times New Roman"/>
                <a:cs typeface="Times New Roman"/>
              </a:rPr>
              <a:t>mic  climate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33770" y="3279140"/>
            <a:ext cx="653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structure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00579" y="3106420"/>
            <a:ext cx="6235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Political</a:t>
            </a:r>
            <a:endParaRPr sz="1400">
              <a:latin typeface="Times New Roman"/>
              <a:cs typeface="Times New Roman"/>
            </a:endParaRPr>
          </a:p>
          <a:p>
            <a:pPr marL="93980" marR="85090" indent="-254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/ legal  </a:t>
            </a:r>
            <a:r>
              <a:rPr sz="1400" spc="-10" dirty="0">
                <a:latin typeface="Times New Roman"/>
                <a:cs typeface="Times New Roman"/>
              </a:rPr>
              <a:t>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5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4070" y="1875790"/>
            <a:ext cx="1022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 marR="5080" indent="-30226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10" dirty="0">
                <a:latin typeface="Times New Roman"/>
                <a:cs typeface="Times New Roman"/>
              </a:rPr>
              <a:t>i</a:t>
            </a:r>
            <a:r>
              <a:rPr sz="1400" spc="5" dirty="0">
                <a:latin typeface="Times New Roman"/>
                <a:cs typeface="Times New Roman"/>
              </a:rPr>
              <a:t>c</a:t>
            </a:r>
            <a:r>
              <a:rPr sz="1400" spc="-5" dirty="0">
                <a:latin typeface="Times New Roman"/>
                <a:cs typeface="Times New Roman"/>
              </a:rPr>
              <a:t>a</a:t>
            </a:r>
            <a:r>
              <a:rPr sz="1400" spc="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10" dirty="0">
                <a:latin typeface="Times New Roman"/>
                <a:cs typeface="Times New Roman"/>
              </a:rPr>
              <a:t>l</a:t>
            </a:r>
            <a:r>
              <a:rPr sz="1400" spc="-5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g</a:t>
            </a:r>
            <a:r>
              <a:rPr sz="1400" spc="-5" dirty="0">
                <a:latin typeface="Times New Roman"/>
                <a:cs typeface="Times New Roman"/>
              </a:rPr>
              <a:t>al  forces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28950" y="1328420"/>
            <a:ext cx="277939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Foreign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environment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800" b="1" dirty="0">
                <a:solidFill>
                  <a:srgbClr val="983300"/>
                </a:solidFill>
                <a:latin typeface="Times New Roman"/>
                <a:cs typeface="Times New Roman"/>
              </a:rPr>
              <a:t>(uncontrollable)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0720" y="2012950"/>
            <a:ext cx="12312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Economic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forces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3160" y="3243579"/>
            <a:ext cx="6121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marR="5080" indent="-7493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spc="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5" dirty="0">
                <a:latin typeface="Times New Roman"/>
                <a:cs typeface="Times New Roman"/>
              </a:rPr>
              <a:t>al  forces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33770" y="3065779"/>
            <a:ext cx="1811020" cy="416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4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Competitive</a:t>
            </a:r>
            <a:endParaRPr sz="1400">
              <a:latin typeface="Times New Roman"/>
              <a:cs typeface="Times New Roman"/>
            </a:endParaRPr>
          </a:p>
          <a:p>
            <a:pPr marL="909955">
              <a:lnSpc>
                <a:spcPts val="1540"/>
              </a:lnSpc>
            </a:pPr>
            <a:r>
              <a:rPr sz="1400" dirty="0">
                <a:latin typeface="Times New Roman"/>
                <a:cs typeface="Times New Roman"/>
              </a:rPr>
              <a:t>Competitive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56450" y="3456940"/>
            <a:ext cx="4616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forces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13229" y="4474209"/>
            <a:ext cx="11252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Geography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  infrastructure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8229" y="4474209"/>
            <a:ext cx="82359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Level </a:t>
            </a:r>
            <a:r>
              <a:rPr sz="1400" dirty="0">
                <a:latin typeface="Times New Roman"/>
                <a:cs typeface="Times New Roman"/>
              </a:rPr>
              <a:t>of  t</a:t>
            </a:r>
            <a:r>
              <a:rPr sz="1400" spc="5" dirty="0">
                <a:latin typeface="Times New Roman"/>
                <a:cs typeface="Times New Roman"/>
              </a:rPr>
              <a:t>e</a:t>
            </a:r>
            <a:r>
              <a:rPr sz="1400" spc="-5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hn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10" dirty="0">
                <a:latin typeface="Times New Roman"/>
                <a:cs typeface="Times New Roman"/>
              </a:rPr>
              <a:t>l</a:t>
            </a:r>
            <a:r>
              <a:rPr sz="1400" spc="5" dirty="0">
                <a:latin typeface="Times New Roman"/>
                <a:cs typeface="Times New Roman"/>
              </a:rPr>
              <a:t>og</a:t>
            </a:r>
            <a:r>
              <a:rPr sz="1400" dirty="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81120" y="5021579"/>
            <a:ext cx="1288415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235" marR="210185" indent="-1016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Structure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 distribution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5080" indent="9906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Environmental  uncontrollables  country market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0" y="0"/>
            <a:ext cx="8873490" cy="307340"/>
          </a:xfrm>
          <a:prstGeom prst="rect">
            <a:avLst/>
          </a:prstGeom>
          <a:solidFill>
            <a:srgbClr val="4E261B"/>
          </a:solidFill>
        </p:spPr>
        <p:txBody>
          <a:bodyPr vert="horz" wrap="square" lIns="0" tIns="137160" rIns="0" bIns="0" rtlCol="0">
            <a:spAutoFit/>
          </a:bodyPr>
          <a:lstStyle/>
          <a:p>
            <a:pPr marL="267970" algn="ctr">
              <a:lnSpc>
                <a:spcPts val="1340"/>
              </a:lnSpc>
              <a:spcBef>
                <a:spcPts val="1080"/>
              </a:spcBef>
            </a:pPr>
            <a:r>
              <a:rPr sz="1200" i="1" dirty="0">
                <a:latin typeface="Arial"/>
                <a:cs typeface="Arial"/>
              </a:rPr>
              <a:t>Source: </a:t>
            </a:r>
            <a:r>
              <a:rPr sz="1200" i="1" spc="-5" dirty="0">
                <a:latin typeface="Arial"/>
                <a:cs typeface="Arial"/>
              </a:rPr>
              <a:t>Philip </a:t>
            </a:r>
            <a:r>
              <a:rPr sz="1200" i="1" dirty="0">
                <a:latin typeface="Arial"/>
                <a:cs typeface="Arial"/>
              </a:rPr>
              <a:t>R. </a:t>
            </a:r>
            <a:r>
              <a:rPr sz="1200" i="1" spc="-5" dirty="0">
                <a:latin typeface="Arial"/>
                <a:cs typeface="Arial"/>
              </a:rPr>
              <a:t>Cateora. </a:t>
            </a:r>
            <a:r>
              <a:rPr sz="1200" i="1" dirty="0">
                <a:latin typeface="Arial"/>
                <a:cs typeface="Arial"/>
              </a:rPr>
              <a:t>International </a:t>
            </a:r>
            <a:r>
              <a:rPr sz="1200" i="1" spc="-5" dirty="0">
                <a:latin typeface="Arial"/>
                <a:cs typeface="Arial"/>
              </a:rPr>
              <a:t>Marketing. Ninth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edition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1389379"/>
            <a:ext cx="7483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International </a:t>
            </a:r>
            <a:r>
              <a:rPr sz="3600" dirty="0"/>
              <a:t>environmental</a:t>
            </a:r>
            <a:r>
              <a:rPr sz="3600" spc="-70" dirty="0"/>
              <a:t> </a:t>
            </a:r>
            <a:r>
              <a:rPr sz="3600" spc="-110" dirty="0"/>
              <a:t>forces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3890" y="2204720"/>
            <a:ext cx="7768590" cy="3691523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67335" marR="294005" indent="-255270" algn="just">
              <a:lnSpc>
                <a:spcPct val="79800"/>
              </a:lnSpc>
              <a:spcBef>
                <a:spcPts val="73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600" b="1" spc="1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600" b="1" spc="-45" dirty="0">
                <a:latin typeface="Times New Roman" pitchFamily="18" charset="0"/>
                <a:cs typeface="Times New Roman" pitchFamily="18" charset="0"/>
              </a:rPr>
              <a:t>controllables: </a:t>
            </a:r>
            <a:r>
              <a:rPr sz="2600" spc="-7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35" dirty="0">
                <a:latin typeface="Times New Roman" pitchFamily="18" charset="0"/>
                <a:cs typeface="Times New Roman" pitchFamily="18" charset="0"/>
              </a:rPr>
              <a:t>successful </a:t>
            </a:r>
            <a:r>
              <a:rPr sz="2600" spc="-160" dirty="0">
                <a:latin typeface="Times New Roman" pitchFamily="18" charset="0"/>
                <a:cs typeface="Times New Roman" pitchFamily="18" charset="0"/>
              </a:rPr>
              <a:t>manager  </a:t>
            </a:r>
            <a:r>
              <a:rPr sz="2600" spc="-90" dirty="0">
                <a:latin typeface="Times New Roman" pitchFamily="18" charset="0"/>
                <a:cs typeface="Times New Roman" pitchFamily="18" charset="0"/>
              </a:rPr>
              <a:t>constructs </a:t>
            </a:r>
            <a:r>
              <a:rPr sz="2600" spc="-26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600" spc="-14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600" spc="-95" dirty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sz="2600" spc="-140" dirty="0">
                <a:latin typeface="Times New Roman" pitchFamily="18" charset="0"/>
                <a:cs typeface="Times New Roman" pitchFamily="18" charset="0"/>
              </a:rPr>
              <a:t>designed </a:t>
            </a:r>
            <a:r>
              <a:rPr sz="2600" spc="-8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600" spc="-150" dirty="0">
                <a:latin typeface="Times New Roman" pitchFamily="18" charset="0"/>
                <a:cs typeface="Times New Roman" pitchFamily="18" charset="0"/>
              </a:rPr>
              <a:t>optimal  </a:t>
            </a:r>
            <a:r>
              <a:rPr sz="2600" spc="-170" dirty="0">
                <a:latin typeface="Times New Roman" pitchFamily="18" charset="0"/>
                <a:cs typeface="Times New Roman" pitchFamily="18" charset="0"/>
              </a:rPr>
              <a:t>adjustment </a:t>
            </a:r>
            <a:r>
              <a:rPr sz="2600" spc="-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600" spc="-15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40" dirty="0">
                <a:latin typeface="Times New Roman" pitchFamily="18" charset="0"/>
                <a:cs typeface="Times New Roman" pitchFamily="18" charset="0"/>
              </a:rPr>
              <a:t>uncertainty </a:t>
            </a:r>
            <a:r>
              <a:rPr sz="2600" spc="-13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spc="-15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10" dirty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sz="2600" spc="3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210" dirty="0">
                <a:latin typeface="Times New Roman" pitchFamily="18" charset="0"/>
                <a:cs typeface="Times New Roman" pitchFamily="18" charset="0"/>
              </a:rPr>
              <a:t>climate.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267335" marR="376555" indent="-255270" algn="just">
              <a:lnSpc>
                <a:spcPct val="79900"/>
              </a:lnSpc>
              <a:spcBef>
                <a:spcPts val="305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600" b="1" dirty="0">
                <a:latin typeface="Times New Roman" pitchFamily="18" charset="0"/>
                <a:cs typeface="Times New Roman" pitchFamily="18" charset="0"/>
              </a:rPr>
              <a:t>Domestic </a:t>
            </a:r>
            <a:r>
              <a:rPr sz="2600" b="1" spc="-50" dirty="0">
                <a:latin typeface="Times New Roman" pitchFamily="18" charset="0"/>
                <a:cs typeface="Times New Roman" pitchFamily="18" charset="0"/>
              </a:rPr>
              <a:t>uncontrollables: </a:t>
            </a:r>
            <a:r>
              <a:rPr sz="2600" spc="-7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sz="2600" spc="-140" dirty="0">
                <a:latin typeface="Times New Roman" pitchFamily="18" charset="0"/>
                <a:cs typeface="Times New Roman" pitchFamily="18" charset="0"/>
              </a:rPr>
              <a:t>includes </a:t>
            </a:r>
            <a:r>
              <a:rPr sz="2600" spc="-105" dirty="0">
                <a:latin typeface="Times New Roman" pitchFamily="18" charset="0"/>
                <a:cs typeface="Times New Roman" pitchFamily="18" charset="0"/>
              </a:rPr>
              <a:t>home-  </a:t>
            </a:r>
            <a:r>
              <a:rPr sz="2600" spc="-90" dirty="0">
                <a:latin typeface="Times New Roman" pitchFamily="18" charset="0"/>
                <a:cs typeface="Times New Roman" pitchFamily="18" charset="0"/>
              </a:rPr>
              <a:t>country </a:t>
            </a:r>
            <a:r>
              <a:rPr sz="2600" spc="-150" dirty="0">
                <a:latin typeface="Times New Roman" pitchFamily="18" charset="0"/>
                <a:cs typeface="Times New Roman" pitchFamily="18" charset="0"/>
              </a:rPr>
              <a:t>elements </a:t>
            </a:r>
            <a:r>
              <a:rPr sz="2600" spc="-175" dirty="0">
                <a:latin typeface="Times New Roman" pitchFamily="18" charset="0"/>
                <a:cs typeface="Times New Roman" pitchFamily="18" charset="0"/>
              </a:rPr>
              <a:t>that can </a:t>
            </a:r>
            <a:r>
              <a:rPr sz="2600" spc="-170" dirty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sz="2600" spc="-26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600" spc="-125" dirty="0">
                <a:latin typeface="Times New Roman" pitchFamily="18" charset="0"/>
                <a:cs typeface="Times New Roman" pitchFamily="18" charset="0"/>
              </a:rPr>
              <a:t>direct </a:t>
            </a:r>
            <a:r>
              <a:rPr sz="2600" spc="-215" dirty="0">
                <a:latin typeface="Times New Roman" pitchFamily="18" charset="0"/>
                <a:cs typeface="Times New Roman" pitchFamily="18" charset="0"/>
              </a:rPr>
              <a:t>effect </a:t>
            </a:r>
            <a:r>
              <a:rPr sz="2600" spc="-4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2600" spc="-155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2600" spc="-105" dirty="0">
                <a:latin typeface="Times New Roman" pitchFamily="18" charset="0"/>
                <a:cs typeface="Times New Roman" pitchFamily="18" charset="0"/>
              </a:rPr>
              <a:t>success </a:t>
            </a:r>
            <a:r>
              <a:rPr sz="2600" spc="-13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spc="-26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600" spc="-130" dirty="0">
                <a:latin typeface="Times New Roman" pitchFamily="18" charset="0"/>
                <a:cs typeface="Times New Roman" pitchFamily="18" charset="0"/>
              </a:rPr>
              <a:t>foreign </a:t>
            </a:r>
            <a:r>
              <a:rPr sz="2600" spc="-160" dirty="0">
                <a:latin typeface="Times New Roman" pitchFamily="18" charset="0"/>
                <a:cs typeface="Times New Roman" pitchFamily="18" charset="0"/>
              </a:rPr>
              <a:t>venture: political </a:t>
            </a:r>
            <a:r>
              <a:rPr sz="2600" spc="-145" dirty="0">
                <a:latin typeface="Times New Roman" pitchFamily="18" charset="0"/>
                <a:cs typeface="Times New Roman" pitchFamily="18" charset="0"/>
              </a:rPr>
              <a:t>forces, </a:t>
            </a:r>
            <a:r>
              <a:rPr sz="2600" spc="-200" dirty="0">
                <a:latin typeface="Times New Roman" pitchFamily="18" charset="0"/>
                <a:cs typeface="Times New Roman" pitchFamily="18" charset="0"/>
              </a:rPr>
              <a:t>legal  </a:t>
            </a:r>
            <a:r>
              <a:rPr sz="2600" spc="-130" dirty="0">
                <a:latin typeface="Times New Roman" pitchFamily="18" charset="0"/>
                <a:cs typeface="Times New Roman" pitchFamily="18" charset="0"/>
              </a:rPr>
              <a:t>structure, </a:t>
            </a:r>
            <a:r>
              <a:rPr sz="2600" spc="-16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600" spc="-105" dirty="0"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sz="2600" spc="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210" dirty="0">
                <a:latin typeface="Times New Roman" pitchFamily="18" charset="0"/>
                <a:cs typeface="Times New Roman" pitchFamily="18" charset="0"/>
              </a:rPr>
              <a:t>climate.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267335" marR="5080" indent="-255270" algn="just">
              <a:lnSpc>
                <a:spcPct val="80000"/>
              </a:lnSpc>
              <a:spcBef>
                <a:spcPts val="295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600" b="1" spc="-30" dirty="0">
                <a:latin typeface="Times New Roman" pitchFamily="18" charset="0"/>
                <a:cs typeface="Times New Roman" pitchFamily="18" charset="0"/>
              </a:rPr>
              <a:t>Foreign uncontrollable: </a:t>
            </a:r>
            <a:r>
              <a:rPr sz="2600" spc="-7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05" dirty="0">
                <a:latin typeface="Times New Roman" pitchFamily="18" charset="0"/>
                <a:cs typeface="Times New Roman" pitchFamily="18" charset="0"/>
              </a:rPr>
              <a:t>problem </a:t>
            </a:r>
            <a:r>
              <a:rPr sz="2600" spc="-13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spc="-140" dirty="0">
                <a:latin typeface="Times New Roman" pitchFamily="18" charset="0"/>
                <a:cs typeface="Times New Roman" pitchFamily="18" charset="0"/>
              </a:rPr>
              <a:t>uncertainty  </a:t>
            </a:r>
            <a:r>
              <a:rPr sz="2600" spc="-11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600" spc="-125" dirty="0">
                <a:latin typeface="Times New Roman" pitchFamily="18" charset="0"/>
                <a:cs typeface="Times New Roman" pitchFamily="18" charset="0"/>
              </a:rPr>
              <a:t>further </a:t>
            </a:r>
            <a:r>
              <a:rPr sz="2600" spc="-150" dirty="0">
                <a:latin typeface="Times New Roman" pitchFamily="18" charset="0"/>
                <a:cs typeface="Times New Roman" pitchFamily="18" charset="0"/>
              </a:rPr>
              <a:t>complicated </a:t>
            </a:r>
            <a:r>
              <a:rPr sz="2600" spc="-14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2600" spc="-26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600" spc="-155" dirty="0">
                <a:latin typeface="Times New Roman" pitchFamily="18" charset="0"/>
                <a:cs typeface="Times New Roman" pitchFamily="18" charset="0"/>
              </a:rPr>
              <a:t>frequently </a:t>
            </a:r>
            <a:r>
              <a:rPr sz="2600" spc="-110" dirty="0">
                <a:latin typeface="Times New Roman" pitchFamily="18" charset="0"/>
                <a:cs typeface="Times New Roman" pitchFamily="18" charset="0"/>
              </a:rPr>
              <a:t>imposed </a:t>
            </a:r>
            <a:r>
              <a:rPr sz="2600" spc="-195" dirty="0">
                <a:latin typeface="Times New Roman" pitchFamily="18" charset="0"/>
                <a:cs typeface="Times New Roman" pitchFamily="18" charset="0"/>
              </a:rPr>
              <a:t>“alien  </a:t>
            </a:r>
            <a:r>
              <a:rPr sz="2600" spc="-150" dirty="0">
                <a:latin typeface="Times New Roman" pitchFamily="18" charset="0"/>
                <a:cs typeface="Times New Roman" pitchFamily="18" charset="0"/>
              </a:rPr>
              <a:t>status” </a:t>
            </a:r>
            <a:r>
              <a:rPr sz="2600" spc="-17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2600" spc="-125" dirty="0">
                <a:latin typeface="Times New Roman" pitchFamily="18" charset="0"/>
                <a:cs typeface="Times New Roman" pitchFamily="18" charset="0"/>
              </a:rPr>
              <a:t>increases </a:t>
            </a:r>
            <a:r>
              <a:rPr sz="2600" spc="-15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85" dirty="0">
                <a:latin typeface="Times New Roman" pitchFamily="18" charset="0"/>
                <a:cs typeface="Times New Roman" pitchFamily="18" charset="0"/>
              </a:rPr>
              <a:t>difficulty </a:t>
            </a:r>
            <a:r>
              <a:rPr sz="2600" spc="-13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spc="-90" dirty="0">
                <a:latin typeface="Times New Roman" pitchFamily="18" charset="0"/>
                <a:cs typeface="Times New Roman" pitchFamily="18" charset="0"/>
              </a:rPr>
              <a:t>properly </a:t>
            </a:r>
            <a:r>
              <a:rPr sz="2600" spc="-125" dirty="0">
                <a:latin typeface="Times New Roman" pitchFamily="18" charset="0"/>
                <a:cs typeface="Times New Roman" pitchFamily="18" charset="0"/>
              </a:rPr>
              <a:t>assessing  </a:t>
            </a:r>
            <a:r>
              <a:rPr sz="2600" spc="-16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600" spc="-140" dirty="0">
                <a:latin typeface="Times New Roman" pitchFamily="18" charset="0"/>
                <a:cs typeface="Times New Roman" pitchFamily="18" charset="0"/>
              </a:rPr>
              <a:t>forecasting </a:t>
            </a:r>
            <a:r>
              <a:rPr sz="2600" spc="-15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60" dirty="0">
                <a:latin typeface="Times New Roman" pitchFamily="18" charset="0"/>
                <a:cs typeface="Times New Roman" pitchFamily="18" charset="0"/>
              </a:rPr>
              <a:t>dynamic </a:t>
            </a:r>
            <a:r>
              <a:rPr sz="2600" spc="-140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2600" spc="-110" dirty="0">
                <a:latin typeface="Times New Roman" pitchFamily="18" charset="0"/>
                <a:cs typeface="Times New Roman" pitchFamily="18" charset="0"/>
              </a:rPr>
              <a:t>business  </a:t>
            </a:r>
            <a:r>
              <a:rPr sz="2600" spc="-204" dirty="0">
                <a:latin typeface="Times New Roman" pitchFamily="18" charset="0"/>
                <a:cs typeface="Times New Roman" pitchFamily="18" charset="0"/>
              </a:rPr>
              <a:t>climate.</a:t>
            </a:r>
            <a:endParaRPr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9" y="1389379"/>
            <a:ext cx="7483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International </a:t>
            </a:r>
            <a:r>
              <a:rPr sz="3600" dirty="0"/>
              <a:t>environmental</a:t>
            </a:r>
            <a:r>
              <a:rPr sz="3600" spc="-70" dirty="0"/>
              <a:t> </a:t>
            </a:r>
            <a:r>
              <a:rPr sz="3600" spc="-110" dirty="0"/>
              <a:t>forces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3890" y="2283459"/>
            <a:ext cx="7544434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65" dirty="0">
                <a:latin typeface="Times New Roman" pitchFamily="18" charset="0"/>
                <a:cs typeface="Times New Roman" pitchFamily="18" charset="0"/>
              </a:rPr>
              <a:t>Thus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strategy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successful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country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be 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rendered </a:t>
            </a:r>
            <a:r>
              <a:rPr sz="2800" spc="-204" dirty="0">
                <a:latin typeface="Times New Roman" pitchFamily="18" charset="0"/>
                <a:cs typeface="Times New Roman" pitchFamily="18" charset="0"/>
              </a:rPr>
              <a:t>ineffective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another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2800" spc="-175" dirty="0">
                <a:latin typeface="Times New Roman" pitchFamily="18" charset="0"/>
                <a:cs typeface="Times New Roman" pitchFamily="18" charset="0"/>
              </a:rPr>
              <a:t>differences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2800" spc="-175" dirty="0">
                <a:latin typeface="Times New Roman" pitchFamily="18" charset="0"/>
                <a:cs typeface="Times New Roman" pitchFamily="18" charset="0"/>
              </a:rPr>
              <a:t>political </a:t>
            </a:r>
            <a:r>
              <a:rPr sz="2800" spc="-225" dirty="0">
                <a:latin typeface="Times New Roman" pitchFamily="18" charset="0"/>
                <a:cs typeface="Times New Roman" pitchFamily="18" charset="0"/>
              </a:rPr>
              <a:t>climate,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staged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economic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development,  </a:t>
            </a:r>
            <a:r>
              <a:rPr sz="2800" spc="-190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technology,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other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cultural</a:t>
            </a:r>
            <a:r>
              <a:rPr sz="2800" spc="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variation.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8800" y="4265929"/>
            <a:ext cx="2095500" cy="2181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4265929"/>
            <a:ext cx="2095500" cy="21818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68" y="1358900"/>
            <a:ext cx="784733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5"/>
              <a:t>International</a:t>
            </a:r>
            <a:r>
              <a:rPr sz="4000" spc="-70"/>
              <a:t> </a:t>
            </a:r>
            <a:r>
              <a:rPr sz="4000" spc="25" smtClean="0"/>
              <a:t>marketing</a:t>
            </a:r>
            <a:r>
              <a:rPr lang="en-US" sz="4000" spc="25" dirty="0" smtClean="0"/>
              <a:t>-Barriers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43890" y="2283459"/>
            <a:ext cx="7478395" cy="260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 marR="5080" indent="-255270" algn="just">
              <a:lnSpc>
                <a:spcPct val="100000"/>
              </a:lnSpc>
              <a:spcBef>
                <a:spcPts val="100"/>
              </a:spcBef>
              <a:buClr>
                <a:srgbClr val="C22C2D"/>
              </a:buClr>
              <a:buFont typeface="Georgia"/>
              <a:buChar char="•"/>
              <a:tabLst>
                <a:tab pos="267970" algn="l"/>
              </a:tabLst>
            </a:pPr>
            <a:r>
              <a:rPr sz="2800" spc="-150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often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simple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as 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your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product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nation.  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Companies 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must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consider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14325" algn="just">
              <a:lnSpc>
                <a:spcPct val="100000"/>
              </a:lnSpc>
              <a:spcBef>
                <a:spcPts val="290"/>
              </a:spcBef>
              <a:tabLst>
                <a:tab pos="559435" algn="l"/>
              </a:tabLst>
            </a:pPr>
            <a:r>
              <a:rPr sz="3900" baseline="3205" dirty="0">
                <a:solidFill>
                  <a:srgbClr val="FDB709"/>
                </a:solidFill>
                <a:latin typeface="Times New Roman" pitchFamily="18" charset="0"/>
                <a:cs typeface="Times New Roman" pitchFamily="18" charset="0"/>
              </a:rPr>
              <a:t>▫	</a:t>
            </a:r>
            <a:r>
              <a:rPr sz="2600" spc="-18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language</a:t>
            </a:r>
            <a:r>
              <a:rPr sz="2600" spc="-6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12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barriers,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314325" algn="just">
              <a:lnSpc>
                <a:spcPct val="100000"/>
              </a:lnSpc>
              <a:spcBef>
                <a:spcPts val="300"/>
              </a:spcBef>
              <a:tabLst>
                <a:tab pos="559435" algn="l"/>
              </a:tabLst>
            </a:pPr>
            <a:r>
              <a:rPr sz="3900" baseline="3205" dirty="0">
                <a:solidFill>
                  <a:srgbClr val="FDB709"/>
                </a:solidFill>
                <a:latin typeface="Times New Roman" pitchFamily="18" charset="0"/>
                <a:cs typeface="Times New Roman" pitchFamily="18" charset="0"/>
              </a:rPr>
              <a:t>▫	</a:t>
            </a:r>
            <a:r>
              <a:rPr sz="2600" spc="-19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ideals,</a:t>
            </a:r>
            <a:r>
              <a:rPr sz="2600" spc="-70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16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314325" algn="just">
              <a:lnSpc>
                <a:spcPct val="100000"/>
              </a:lnSpc>
              <a:spcBef>
                <a:spcPts val="300"/>
              </a:spcBef>
              <a:tabLst>
                <a:tab pos="559435" algn="l"/>
              </a:tabLst>
            </a:pPr>
            <a:r>
              <a:rPr sz="3900" baseline="3205" dirty="0">
                <a:solidFill>
                  <a:srgbClr val="FDB709"/>
                </a:solidFill>
                <a:latin typeface="Times New Roman" pitchFamily="18" charset="0"/>
                <a:cs typeface="Times New Roman" pitchFamily="18" charset="0"/>
              </a:rPr>
              <a:t>▫	</a:t>
            </a:r>
            <a:r>
              <a:rPr sz="2600" spc="-9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customs </a:t>
            </a:r>
            <a:r>
              <a:rPr sz="2600" spc="-150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600" spc="-15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3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market </a:t>
            </a:r>
            <a:r>
              <a:rPr sz="2600" spc="-150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they </a:t>
            </a:r>
            <a:r>
              <a:rPr sz="2600" spc="-13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sz="2600" spc="310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155" dirty="0">
                <a:solidFill>
                  <a:srgbClr val="825D00"/>
                </a:solidFill>
                <a:latin typeface="Times New Roman" pitchFamily="18" charset="0"/>
                <a:cs typeface="Times New Roman" pitchFamily="18" charset="0"/>
              </a:rPr>
              <a:t>approaching.</a:t>
            </a:r>
            <a:endParaRPr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762000"/>
            <a:ext cx="8183880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135" dirty="0"/>
              <a:t>Stages </a:t>
            </a:r>
            <a:r>
              <a:rPr sz="3600" spc="120" dirty="0"/>
              <a:t>Of </a:t>
            </a:r>
            <a:r>
              <a:rPr sz="3600" spc="20" dirty="0"/>
              <a:t>International </a:t>
            </a:r>
            <a:r>
              <a:rPr sz="3600" spc="15" dirty="0"/>
              <a:t>Marketing  </a:t>
            </a:r>
            <a:r>
              <a:rPr sz="3600" dirty="0"/>
              <a:t>Involvement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06070" y="2377440"/>
            <a:ext cx="2393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685" dirty="0">
                <a:solidFill>
                  <a:srgbClr val="FDB709"/>
                </a:solidFill>
                <a:latin typeface="Arial Black"/>
                <a:cs typeface="Arial Black"/>
              </a:rPr>
              <a:t>▫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0419" y="2396490"/>
            <a:ext cx="7734934" cy="3071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180">
              <a:lnSpc>
                <a:spcPct val="100000"/>
              </a:lnSpc>
              <a:spcBef>
                <a:spcPts val="100"/>
              </a:spcBef>
              <a:tabLst>
                <a:tab pos="5142865" algn="l"/>
              </a:tabLst>
            </a:pPr>
            <a:r>
              <a:rPr sz="2800" b="1" spc="145" dirty="0">
                <a:latin typeface="Times New Roman" pitchFamily="18" charset="0"/>
                <a:cs typeface="Times New Roman" pitchFamily="18" charset="0"/>
              </a:rPr>
              <a:t>No </a:t>
            </a:r>
            <a:r>
              <a:rPr sz="2800" b="1" spc="65" dirty="0">
                <a:latin typeface="Times New Roman" pitchFamily="18" charset="0"/>
                <a:cs typeface="Times New Roman" pitchFamily="18" charset="0"/>
              </a:rPr>
              <a:t>Direct</a:t>
            </a:r>
            <a:r>
              <a:rPr sz="2800" b="1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Foreign</a:t>
            </a:r>
            <a:r>
              <a:rPr sz="2800" b="1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10" dirty="0">
                <a:latin typeface="Times New Roman" pitchFamily="18" charset="0"/>
                <a:cs typeface="Times New Roman" pitchFamily="18" charset="0"/>
              </a:rPr>
              <a:t>Marketing:	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trading 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companies,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foreign 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customers, domestic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wholesalers, 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distributors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1800"/>
              </a:lnSpc>
              <a:spcBef>
                <a:spcPts val="229"/>
              </a:spcBef>
              <a:tabLst>
                <a:tab pos="1425575" algn="l"/>
              </a:tabLst>
            </a:pPr>
            <a:r>
              <a:rPr sz="2800" b="1" spc="5" dirty="0">
                <a:latin typeface="Times New Roman" pitchFamily="18" charset="0"/>
                <a:cs typeface="Times New Roman" pitchFamily="18" charset="0"/>
              </a:rPr>
              <a:t>Infrequent 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Foreign </a:t>
            </a:r>
            <a:r>
              <a:rPr sz="2800" b="1" spc="-10" dirty="0">
                <a:latin typeface="Times New Roman" pitchFamily="18" charset="0"/>
                <a:cs typeface="Times New Roman" pitchFamily="18" charset="0"/>
              </a:rPr>
              <a:t>Marketing: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Temporary 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surpluses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caused by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variations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production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levels </a:t>
            </a:r>
            <a:r>
              <a:rPr sz="2800" spc="30">
                <a:latin typeface="Times New Roman" pitchFamily="18" charset="0"/>
                <a:cs typeface="Times New Roman" pitchFamily="18" charset="0"/>
              </a:rPr>
              <a:t>or  </a:t>
            </a:r>
            <a:r>
              <a:rPr sz="2800" spc="-210" smtClean="0">
                <a:latin typeface="Times New Roman" pitchFamily="18" charset="0"/>
                <a:cs typeface="Times New Roman" pitchFamily="18" charset="0"/>
              </a:rPr>
              <a:t>demand,</a:t>
            </a:r>
            <a:r>
              <a:rPr lang="en-US" sz="2800" spc="-2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00" smtClean="0">
                <a:latin typeface="Times New Roman" pitchFamily="18" charset="0"/>
                <a:cs typeface="Times New Roman" pitchFamily="18" charset="0"/>
              </a:rPr>
              <a:t>few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companies today </a:t>
            </a:r>
            <a:r>
              <a:rPr sz="2800" spc="-235" dirty="0">
                <a:latin typeface="Times New Roman" pitchFamily="18" charset="0"/>
                <a:cs typeface="Times New Roman" pitchFamily="18" charset="0"/>
              </a:rPr>
              <a:t>fit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model  </a:t>
            </a:r>
            <a:r>
              <a:rPr sz="2800" b="1" spc="-50" dirty="0">
                <a:latin typeface="Times New Roman" pitchFamily="18" charset="0"/>
                <a:cs typeface="Times New Roman" pitchFamily="18" charset="0"/>
              </a:rPr>
              <a:t>Regular 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Foreign </a:t>
            </a:r>
            <a:r>
              <a:rPr sz="2800" b="1" spc="-10" dirty="0">
                <a:latin typeface="Times New Roman" pitchFamily="18" charset="0"/>
                <a:cs typeface="Times New Roman" pitchFamily="18" charset="0"/>
              </a:rPr>
              <a:t>Marketing: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foreign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domestic 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overseas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intermediaries,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own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sales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force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sales 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subsidiaries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3276600"/>
            <a:ext cx="2393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685" dirty="0">
                <a:solidFill>
                  <a:srgbClr val="FDB709"/>
                </a:solidFill>
                <a:latin typeface="Arial Black"/>
                <a:cs typeface="Arial Black"/>
              </a:rPr>
              <a:t>▫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4572000"/>
            <a:ext cx="2393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685" dirty="0">
                <a:solidFill>
                  <a:srgbClr val="FDB709"/>
                </a:solidFill>
                <a:latin typeface="Arial Black"/>
                <a:cs typeface="Arial Black"/>
              </a:rPr>
              <a:t>▫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135" dirty="0"/>
              <a:t>Stages </a:t>
            </a:r>
            <a:r>
              <a:rPr sz="3600" spc="120" dirty="0"/>
              <a:t>Of </a:t>
            </a:r>
            <a:r>
              <a:rPr sz="3600" spc="20" dirty="0"/>
              <a:t>International </a:t>
            </a:r>
            <a:r>
              <a:rPr sz="3600" spc="15" dirty="0"/>
              <a:t>Marketing  </a:t>
            </a:r>
            <a:r>
              <a:rPr sz="3600" dirty="0"/>
              <a:t>Involvement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4669" y="2264409"/>
            <a:ext cx="2393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685" dirty="0">
                <a:solidFill>
                  <a:srgbClr val="FDB709"/>
                </a:solidFill>
                <a:latin typeface="Arial Black"/>
                <a:cs typeface="Arial Black"/>
              </a:rPr>
              <a:t>▫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00" y="1981200"/>
            <a:ext cx="7539990" cy="3902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2800" b="1" spc="-10" dirty="0">
                <a:latin typeface="Times New Roman" pitchFamily="18" charset="0"/>
                <a:cs typeface="Times New Roman" pitchFamily="18" charset="0"/>
              </a:rPr>
              <a:t>Marketing: </a:t>
            </a:r>
            <a:r>
              <a:rPr sz="2800" spc="-215" dirty="0">
                <a:latin typeface="Times New Roman" pitchFamily="18" charset="0"/>
                <a:cs typeface="Times New Roman" pitchFamily="18" charset="0"/>
              </a:rPr>
              <a:t>fully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committed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involved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international marketing </a:t>
            </a:r>
            <a:r>
              <a:rPr sz="2800" spc="-200" dirty="0">
                <a:latin typeface="Times New Roman" pitchFamily="18" charset="0"/>
                <a:cs typeface="Times New Roman" pitchFamily="18" charset="0"/>
              </a:rPr>
              <a:t>activities.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Such 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companies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seek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markets </a:t>
            </a:r>
            <a:r>
              <a:rPr sz="2800" spc="-240" dirty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over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world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sell  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products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80" dirty="0">
                <a:latin typeface="Times New Roman" pitchFamily="18" charset="0"/>
                <a:cs typeface="Times New Roman" pitchFamily="18" charset="0"/>
              </a:rPr>
              <a:t>planned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production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markets 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various</a:t>
            </a:r>
            <a:r>
              <a:rPr sz="2800" spc="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countries.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12700" marR="387350" algn="just">
              <a:lnSpc>
                <a:spcPct val="100000"/>
              </a:lnSpc>
              <a:spcBef>
                <a:spcPts val="290"/>
              </a:spcBef>
            </a:pPr>
            <a:r>
              <a:rPr sz="2800" b="1" spc="-30" dirty="0">
                <a:latin typeface="Times New Roman" pitchFamily="18" charset="0"/>
                <a:cs typeface="Times New Roman" pitchFamily="18" charset="0"/>
              </a:rPr>
              <a:t>Global </a:t>
            </a:r>
            <a:r>
              <a:rPr sz="2800" b="1" spc="-10" dirty="0">
                <a:latin typeface="Times New Roman" pitchFamily="18" charset="0"/>
                <a:cs typeface="Times New Roman" pitchFamily="18" charset="0"/>
              </a:rPr>
              <a:t>Marketing: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Market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segmentation 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decisions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no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longer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focused 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2800" spc="-170" dirty="0">
                <a:latin typeface="Times New Roman" pitchFamily="18" charset="0"/>
                <a:cs typeface="Times New Roman" pitchFamily="18" charset="0"/>
              </a:rPr>
              <a:t>national 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borders. </a:t>
            </a:r>
            <a:r>
              <a:rPr sz="2800" spc="-185" dirty="0">
                <a:latin typeface="Times New Roman" pitchFamily="18" charset="0"/>
                <a:cs typeface="Times New Roman" pitchFamily="18" charset="0"/>
              </a:rPr>
              <a:t>Instead,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market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segments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2800" spc="-190" dirty="0">
                <a:latin typeface="Times New Roman" pitchFamily="18" charset="0"/>
                <a:cs typeface="Times New Roman" pitchFamily="18" charset="0"/>
              </a:rPr>
              <a:t>defined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by 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income </a:t>
            </a:r>
            <a:r>
              <a:rPr sz="2800" spc="-204" dirty="0">
                <a:latin typeface="Times New Roman" pitchFamily="18" charset="0"/>
                <a:cs typeface="Times New Roman" pitchFamily="18" charset="0"/>
              </a:rPr>
              <a:t>levels, </a:t>
            </a:r>
            <a:r>
              <a:rPr sz="2800" spc="-175" dirty="0">
                <a:latin typeface="Times New Roman" pitchFamily="18" charset="0"/>
                <a:cs typeface="Times New Roman" pitchFamily="18" charset="0"/>
              </a:rPr>
              <a:t>usage patterns, 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sz="2800" spc="2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75" dirty="0">
                <a:latin typeface="Times New Roman" pitchFamily="18" charset="0"/>
                <a:cs typeface="Times New Roman" pitchFamily="18" charset="0"/>
              </a:rPr>
              <a:t>factors</a:t>
            </a:r>
            <a:r>
              <a:rPr sz="2800" spc="-175" dirty="0">
                <a:latin typeface="Trebuchet MS"/>
                <a:cs typeface="Trebuchet MS"/>
              </a:rPr>
              <a:t>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669" y="4434840"/>
            <a:ext cx="2393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685" dirty="0">
                <a:solidFill>
                  <a:srgbClr val="FDB709"/>
                </a:solidFill>
                <a:latin typeface="Arial Black"/>
                <a:cs typeface="Arial Black"/>
              </a:rPr>
              <a:t>▫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089357">
            <a:off x="609600" y="259080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</TotalTime>
  <Words>557</Words>
  <Application>Microsoft Office PowerPoint</Application>
  <PresentationFormat>On-screen Show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Aspect</vt:lpstr>
      <vt:lpstr>UNIT-1 TOPIC- INTERNATIONAL MARKETING (M.Com. (Final year)</vt:lpstr>
      <vt:lpstr>Agenda</vt:lpstr>
      <vt:lpstr>International Marketing</vt:lpstr>
      <vt:lpstr>American Marketing Association  (AMA)</vt:lpstr>
      <vt:lpstr>INTERNATIONAL MARKETING</vt:lpstr>
      <vt:lpstr>Global marketing</vt:lpstr>
      <vt:lpstr>International Marketing Vs.  Domestic Marketing</vt:lpstr>
      <vt:lpstr>International Marketing Vs.  Domestic Marketing</vt:lpstr>
      <vt:lpstr>International Marketing Vs.  Domestic Marketing</vt:lpstr>
      <vt:lpstr>International Marketing Environment</vt:lpstr>
      <vt:lpstr>International environmental forces</vt:lpstr>
      <vt:lpstr>International environmental forces</vt:lpstr>
      <vt:lpstr>International marketing-Barriers</vt:lpstr>
      <vt:lpstr>Stages Of International Marketing  Involvement</vt:lpstr>
      <vt:lpstr>Stages Of International Marketing  Involvement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INTERNATIONAL MARKETING</dc:title>
  <dc:creator>Anar</dc:creator>
  <cp:lastModifiedBy>lenovo</cp:lastModifiedBy>
  <cp:revision>3</cp:revision>
  <dcterms:created xsi:type="dcterms:W3CDTF">2020-01-23T12:49:50Z</dcterms:created>
  <dcterms:modified xsi:type="dcterms:W3CDTF">2020-01-26T09:30:23Z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2011-04-18T00:00:00Z</vt:filetime>
  </property>
  <property fmtid="{D5CDD505-2E9C-101B-9397-08002B2CF9AE}" pid="3" name="Creator">
    <vt:lpwstr>Impress</vt:lpwstr>
  </property>
  <property fmtid="{D5CDD505-2E9C-101B-9397-08002B2CF9AE}" pid="4" name="LastSaved">
    <vt:filetime>2020-01-23T00:00:00Z</vt:filetime>
  </property>
</Properties>
</file>